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Neue Machina Ultra-Bold" charset="1" panose="00000900000000000000"/>
      <p:regular r:id="rId16"/>
    </p:embeddedFont>
    <p:embeddedFont>
      <p:font typeface="Montserrat Medium" charset="1" panose="00000600000000000000"/>
      <p:regular r:id="rId17"/>
    </p:embeddedFont>
    <p:embeddedFont>
      <p:font typeface="Montserrat Bold" charset="1" panose="00000800000000000000"/>
      <p:regular r:id="rId18"/>
    </p:embeddedFont>
    <p:embeddedFont>
      <p:font typeface="Montserrat" charset="1" panose="00000500000000000000"/>
      <p:regular r:id="rId19"/>
    </p:embeddedFont>
    <p:embeddedFont>
      <p:font typeface="Neue Machina" charset="1" panose="000005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5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6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5.png" Type="http://schemas.openxmlformats.org/officeDocument/2006/relationships/image"/><Relationship Id="rId7" Target="../media/image11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492672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71731" y="654409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100000">
            <a:off x="11884038" y="689683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393429">
            <a:off x="12271558" y="6401948"/>
            <a:ext cx="4723918" cy="2308815"/>
          </a:xfrm>
          <a:custGeom>
            <a:avLst/>
            <a:gdLst/>
            <a:ahLst/>
            <a:cxnLst/>
            <a:rect r="r" b="b" t="t" l="l"/>
            <a:pathLst>
              <a:path h="2308815" w="4723918">
                <a:moveTo>
                  <a:pt x="0" y="0"/>
                </a:moveTo>
                <a:lnTo>
                  <a:pt x="4723917" y="0"/>
                </a:lnTo>
                <a:lnTo>
                  <a:pt x="4723917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32774" y="2271889"/>
            <a:ext cx="3597907" cy="3671334"/>
          </a:xfrm>
          <a:custGeom>
            <a:avLst/>
            <a:gdLst/>
            <a:ahLst/>
            <a:cxnLst/>
            <a:rect r="r" b="b" t="t" l="l"/>
            <a:pathLst>
              <a:path h="3671334" w="3597907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042606">
            <a:off x="-947227" y="8169399"/>
            <a:ext cx="4602247" cy="3514966"/>
          </a:xfrm>
          <a:custGeom>
            <a:avLst/>
            <a:gdLst/>
            <a:ahLst/>
            <a:cxnLst/>
            <a:rect r="r" b="b" t="t" l="l"/>
            <a:pathLst>
              <a:path h="3514966" w="4602247">
                <a:moveTo>
                  <a:pt x="0" y="0"/>
                </a:moveTo>
                <a:lnTo>
                  <a:pt x="4602247" y="0"/>
                </a:lnTo>
                <a:lnTo>
                  <a:pt x="4602247" y="3514967"/>
                </a:lnTo>
                <a:lnTo>
                  <a:pt x="0" y="35149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923000" y="467085"/>
            <a:ext cx="13336300" cy="5024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6"/>
              </a:lnSpc>
            </a:pPr>
            <a:r>
              <a:rPr lang="en-US" sz="7140">
                <a:solidFill>
                  <a:srgbClr val="FF914D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SKILL DEVELOPMENT LAB PROJECT</a:t>
            </a:r>
          </a:p>
          <a:p>
            <a:pPr algn="ctr">
              <a:lnSpc>
                <a:spcPts val="9996"/>
              </a:lnSpc>
            </a:pPr>
            <a:r>
              <a:rPr lang="en-US" sz="7140">
                <a:solidFill>
                  <a:srgbClr val="FF914D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MOVIE WEBSITE USING BOOTSTRAP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171277" y="5746993"/>
            <a:ext cx="7486897" cy="4427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 strike="noStrike" u="none">
                <a:solidFill>
                  <a:srgbClr val="D9D9D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PRESENTED</a:t>
            </a:r>
            <a:r>
              <a:rPr lang="en-US" sz="4200" strike="noStrike" u="none">
                <a:solidFill>
                  <a:srgbClr val="01204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</a:p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 strike="noStrike" u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BY</a:t>
            </a:r>
          </a:p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 strike="noStrike" u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 Bhavya Bhargavi - 227R1A05E4</a:t>
            </a:r>
          </a:p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 strike="noStrike" u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B.Deepthi - 227R1A05D4</a:t>
            </a:r>
          </a:p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 strike="noStrike" u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Balaji Nayak- 227R1A0D2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54044" y="1024236"/>
            <a:ext cx="6896632" cy="6896632"/>
          </a:xfrm>
          <a:custGeom>
            <a:avLst/>
            <a:gdLst/>
            <a:ahLst/>
            <a:cxnLst/>
            <a:rect r="r" b="b" t="t" l="l"/>
            <a:pathLst>
              <a:path h="6896632" w="6896632">
                <a:moveTo>
                  <a:pt x="0" y="0"/>
                </a:moveTo>
                <a:lnTo>
                  <a:pt x="6896633" y="0"/>
                </a:lnTo>
                <a:lnTo>
                  <a:pt x="6896633" y="6896632"/>
                </a:lnTo>
                <a:lnTo>
                  <a:pt x="0" y="6896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831439" y="3191290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1" y="0"/>
                </a:lnTo>
                <a:lnTo>
                  <a:pt x="8086061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1928816" y="449266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8" y="0"/>
                </a:lnTo>
                <a:lnTo>
                  <a:pt x="12718368" y="9388468"/>
                </a:lnTo>
                <a:lnTo>
                  <a:pt x="0" y="9388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823539" y="2903539"/>
            <a:ext cx="5366128" cy="5017329"/>
          </a:xfrm>
          <a:custGeom>
            <a:avLst/>
            <a:gdLst/>
            <a:ahLst/>
            <a:cxnLst/>
            <a:rect r="r" b="b" t="t" l="l"/>
            <a:pathLst>
              <a:path h="5017329" w="5366128">
                <a:moveTo>
                  <a:pt x="0" y="0"/>
                </a:moveTo>
                <a:lnTo>
                  <a:pt x="5366128" y="0"/>
                </a:lnTo>
                <a:lnTo>
                  <a:pt x="5366128" y="5017329"/>
                </a:lnTo>
                <a:lnTo>
                  <a:pt x="0" y="501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693748" y="3726633"/>
            <a:ext cx="8148349" cy="1685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667"/>
              </a:lnSpc>
            </a:pPr>
            <a:r>
              <a:rPr lang="en-US" sz="9762">
                <a:solidFill>
                  <a:srgbClr val="FF914D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5108501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359184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9029493" y="1664950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9" y="0"/>
                </a:lnTo>
                <a:lnTo>
                  <a:pt x="12718369" y="9388469"/>
                </a:lnTo>
                <a:lnTo>
                  <a:pt x="0" y="9388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3898" y="2346313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7" y="0"/>
                </a:lnTo>
                <a:lnTo>
                  <a:pt x="2292647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953174">
            <a:off x="-59279" y="8766770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1" y="0"/>
                </a:lnTo>
                <a:lnTo>
                  <a:pt x="5153321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26913" y="1664932"/>
            <a:ext cx="6888896" cy="7185289"/>
          </a:xfrm>
          <a:custGeom>
            <a:avLst/>
            <a:gdLst/>
            <a:ahLst/>
            <a:cxnLst/>
            <a:rect r="r" b="b" t="t" l="l"/>
            <a:pathLst>
              <a:path h="7185289" w="6888896">
                <a:moveTo>
                  <a:pt x="0" y="0"/>
                </a:moveTo>
                <a:lnTo>
                  <a:pt x="6888897" y="0"/>
                </a:lnTo>
                <a:lnTo>
                  <a:pt x="6888897" y="7185290"/>
                </a:lnTo>
                <a:lnTo>
                  <a:pt x="0" y="7185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826545" y="428613"/>
            <a:ext cx="10837236" cy="191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FF914D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MOVIE WEBSITE USING BOOTSTRAP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85943" y="2538730"/>
            <a:ext cx="9540970" cy="6719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E58DE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Description:</a:t>
            </a:r>
          </a:p>
          <a:p>
            <a:pPr algn="l">
              <a:lnSpc>
                <a:spcPts val="4480"/>
              </a:lnSpc>
            </a:pP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The "Top 5 Movies List with Ratings" project is an aesthetically pleasing and responsive web application built with Bootstrap, designed to showcase a curated list of top-rated movies. This project combines the power of Bootstrap's front-end framework with movie data, creating an engaging user interface that dynamically displays movie titles and ratings.</a:t>
            </a:r>
          </a:p>
          <a:p>
            <a:pPr algn="l">
              <a:lnSpc>
                <a:spcPts val="4480"/>
              </a:lnSpc>
            </a:pPr>
          </a:p>
          <a:p>
            <a:pPr algn="l">
              <a:lnSpc>
                <a:spcPts val="448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-234626" y="7511228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00499" y="-175159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02533" y="429915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5" y="0"/>
                </a:lnTo>
                <a:lnTo>
                  <a:pt x="3874295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925861" y="7046518"/>
            <a:ext cx="8959061" cy="6831284"/>
          </a:xfrm>
          <a:custGeom>
            <a:avLst/>
            <a:gdLst/>
            <a:ahLst/>
            <a:cxnLst/>
            <a:rect r="r" b="b" t="t" l="l"/>
            <a:pathLst>
              <a:path h="6831284" w="8959061">
                <a:moveTo>
                  <a:pt x="0" y="0"/>
                </a:moveTo>
                <a:lnTo>
                  <a:pt x="8959061" y="0"/>
                </a:lnTo>
                <a:lnTo>
                  <a:pt x="8959061" y="6831283"/>
                </a:lnTo>
                <a:lnTo>
                  <a:pt x="0" y="68312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53670" y="828675"/>
            <a:ext cx="9289521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914D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KEY FEATURE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527361" y="3487183"/>
            <a:ext cx="11731939" cy="5314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1"/>
              </a:lnSpc>
              <a:spcBef>
                <a:spcPct val="0"/>
              </a:spcBef>
            </a:pPr>
            <a:r>
              <a:rPr lang="en-US" sz="3036">
                <a:solidFill>
                  <a:srgbClr val="CEA3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Responsive Design with Bootstrap:</a:t>
            </a:r>
          </a:p>
          <a:p>
            <a:pPr algn="ctr">
              <a:lnSpc>
                <a:spcPts val="4251"/>
              </a:lnSpc>
              <a:spcBef>
                <a:spcPct val="0"/>
              </a:spcBef>
            </a:pPr>
            <a:r>
              <a:rPr lang="en-US" sz="3036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Utilizing Bootstrap, the project ensures a responsive and visually appealing layout that adapts seamlessly to various screen sizes and devices.</a:t>
            </a:r>
          </a:p>
          <a:p>
            <a:pPr algn="ctr">
              <a:lnSpc>
                <a:spcPts val="4251"/>
              </a:lnSpc>
              <a:spcBef>
                <a:spcPct val="0"/>
              </a:spcBef>
            </a:pPr>
          </a:p>
          <a:p>
            <a:pPr algn="ctr">
              <a:lnSpc>
                <a:spcPts val="4251"/>
              </a:lnSpc>
              <a:spcBef>
                <a:spcPct val="0"/>
              </a:spcBef>
            </a:pPr>
            <a:r>
              <a:rPr lang="en-US" sz="3036">
                <a:solidFill>
                  <a:srgbClr val="CEA3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Dynamic Movie List:</a:t>
            </a:r>
          </a:p>
          <a:p>
            <a:pPr algn="ctr">
              <a:lnSpc>
                <a:spcPts val="4251"/>
              </a:lnSpc>
              <a:spcBef>
                <a:spcPct val="0"/>
              </a:spcBef>
            </a:pPr>
            <a:r>
              <a:rPr lang="en-US" sz="3036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The web application dynamically generates and displays a list of the top 5 movies. Movie titles are accompanied by their respective ratings, creating an easy-to-read and informative display.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68384" y="-2084520"/>
            <a:ext cx="8831880" cy="8831880"/>
          </a:xfrm>
          <a:custGeom>
            <a:avLst/>
            <a:gdLst/>
            <a:ahLst/>
            <a:cxnLst/>
            <a:rect r="r" b="b" t="t" l="l"/>
            <a:pathLst>
              <a:path h="8831880" w="883188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08264" y="99307"/>
            <a:ext cx="6511191" cy="11280306"/>
          </a:xfrm>
          <a:custGeom>
            <a:avLst/>
            <a:gdLst/>
            <a:ahLst/>
            <a:cxnLst/>
            <a:rect r="r" b="b" t="t" l="l"/>
            <a:pathLst>
              <a:path h="11280306" w="6511191">
                <a:moveTo>
                  <a:pt x="0" y="0"/>
                </a:moveTo>
                <a:lnTo>
                  <a:pt x="6511190" y="0"/>
                </a:lnTo>
                <a:lnTo>
                  <a:pt x="6511190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862" t="0" r="-6638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238979">
            <a:off x="-345749" y="-2366999"/>
            <a:ext cx="3493701" cy="5774713"/>
          </a:xfrm>
          <a:custGeom>
            <a:avLst/>
            <a:gdLst/>
            <a:ahLst/>
            <a:cxnLst/>
            <a:rect r="r" b="b" t="t" l="l"/>
            <a:pathLst>
              <a:path h="5774713" w="3493701">
                <a:moveTo>
                  <a:pt x="0" y="0"/>
                </a:moveTo>
                <a:lnTo>
                  <a:pt x="3493702" y="0"/>
                </a:lnTo>
                <a:lnTo>
                  <a:pt x="3493702" y="5774713"/>
                </a:lnTo>
                <a:lnTo>
                  <a:pt x="0" y="57747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223036">
            <a:off x="15631061" y="3684321"/>
            <a:ext cx="6022673" cy="3553377"/>
          </a:xfrm>
          <a:custGeom>
            <a:avLst/>
            <a:gdLst/>
            <a:ahLst/>
            <a:cxnLst/>
            <a:rect r="r" b="b" t="t" l="l"/>
            <a:pathLst>
              <a:path h="3553377" w="6022673">
                <a:moveTo>
                  <a:pt x="0" y="0"/>
                </a:moveTo>
                <a:lnTo>
                  <a:pt x="6022673" y="0"/>
                </a:lnTo>
                <a:lnTo>
                  <a:pt x="6022673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2325" y="-57150"/>
            <a:ext cx="17086975" cy="10813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4"/>
              </a:lnSpc>
            </a:pPr>
            <a:r>
              <a:rPr lang="en-US" sz="3631">
                <a:solidFill>
                  <a:srgbClr val="DCADD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Interactive User Interface:</a:t>
            </a:r>
          </a:p>
          <a:p>
            <a:pPr algn="ctr">
              <a:lnSpc>
                <a:spcPts val="5084"/>
              </a:lnSpc>
            </a:pPr>
          </a:p>
          <a:p>
            <a:pPr algn="ctr">
              <a:lnSpc>
                <a:spcPts val="5084"/>
              </a:lnSpc>
            </a:pPr>
            <a:r>
              <a:rPr lang="en-US" sz="3631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Bootstrap components are leveraged to create an interactive and user-friendly interface. Users can navigate the movie list effortlessly, experiencing a smooth and enjoyable browsing experience.</a:t>
            </a:r>
          </a:p>
          <a:p>
            <a:pPr algn="ctr">
              <a:lnSpc>
                <a:spcPts val="5084"/>
              </a:lnSpc>
            </a:pPr>
          </a:p>
          <a:p>
            <a:pPr algn="ctr">
              <a:lnSpc>
                <a:spcPts val="5084"/>
              </a:lnSpc>
            </a:pPr>
            <a:r>
              <a:rPr lang="en-US" sz="3631">
                <a:solidFill>
                  <a:srgbClr val="E58DE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Rating System Integration:</a:t>
            </a:r>
          </a:p>
          <a:p>
            <a:pPr algn="ctr">
              <a:lnSpc>
                <a:spcPts val="5084"/>
              </a:lnSpc>
            </a:pPr>
            <a:r>
              <a:rPr lang="en-US" sz="3631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Each movie entry includes a rating, providing users with an at-a-glance indication of the movie's popularity or critical acclaim. Ratings may be displayed using stars or a numerical system for clarity.</a:t>
            </a:r>
          </a:p>
          <a:p>
            <a:pPr algn="ctr">
              <a:lnSpc>
                <a:spcPts val="5084"/>
              </a:lnSpc>
            </a:pPr>
          </a:p>
          <a:p>
            <a:pPr algn="ctr">
              <a:lnSpc>
                <a:spcPts val="5084"/>
              </a:lnSpc>
            </a:pPr>
            <a:r>
              <a:rPr lang="en-US" sz="3631">
                <a:solidFill>
                  <a:srgbClr val="E58DE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Mobile-Friendly Layout:</a:t>
            </a:r>
          </a:p>
          <a:p>
            <a:pPr algn="ctr">
              <a:lnSpc>
                <a:spcPts val="5084"/>
              </a:lnSpc>
            </a:pPr>
            <a:r>
              <a:rPr lang="en-US" sz="3631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The project ensures that the movie list and ratings are presented attractively on mobile devices, allowing users to access the content conveniently while on the go.</a:t>
            </a:r>
          </a:p>
          <a:p>
            <a:pPr algn="ctr">
              <a:lnSpc>
                <a:spcPts val="5084"/>
              </a:lnSpc>
            </a:pPr>
          </a:p>
          <a:p>
            <a:pPr algn="ctr">
              <a:lnSpc>
                <a:spcPts val="508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3384155" y="-2587461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539683" y="-57150"/>
            <a:ext cx="15748317" cy="11709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9"/>
              </a:lnSpc>
              <a:spcBef>
                <a:spcPct val="0"/>
              </a:spcBef>
            </a:pPr>
            <a:r>
              <a:rPr lang="en-US" sz="3013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&lt;!DOCTYPE html&gt;</a:t>
            </a:r>
          </a:p>
          <a:p>
            <a:pPr algn="ctr">
              <a:lnSpc>
                <a:spcPts val="4219"/>
              </a:lnSpc>
              <a:spcBef>
                <a:spcPct val="0"/>
              </a:spcBef>
            </a:pPr>
            <a:r>
              <a:rPr lang="en-US" sz="3013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&lt;html long="en"&gt;</a:t>
            </a:r>
          </a:p>
          <a:p>
            <a:pPr algn="ctr">
              <a:lnSpc>
                <a:spcPts val="4219"/>
              </a:lnSpc>
              <a:spcBef>
                <a:spcPct val="0"/>
              </a:spcBef>
            </a:pPr>
            <a:r>
              <a:rPr lang="en-US" sz="3013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    &lt;head&gt;</a:t>
            </a:r>
          </a:p>
          <a:p>
            <a:pPr algn="ctr">
              <a:lnSpc>
                <a:spcPts val="4219"/>
              </a:lnSpc>
              <a:spcBef>
                <a:spcPct val="0"/>
              </a:spcBef>
            </a:pPr>
            <a:r>
              <a:rPr lang="en-US" sz="3013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        &lt;title&gt;TOP 5 MOVIES LIST &lt;/title&gt;</a:t>
            </a:r>
          </a:p>
          <a:p>
            <a:pPr algn="ctr">
              <a:lnSpc>
                <a:spcPts val="4219"/>
              </a:lnSpc>
              <a:spcBef>
                <a:spcPct val="0"/>
              </a:spcBef>
            </a:pPr>
            <a:r>
              <a:rPr lang="en-US" sz="3013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        &lt;meta name ="viewport"content ="width=device-width"initial-scale="1"&gt;</a:t>
            </a:r>
          </a:p>
          <a:p>
            <a:pPr algn="ctr">
              <a:lnSpc>
                <a:spcPts val="4219"/>
              </a:lnSpc>
              <a:spcBef>
                <a:spcPct val="0"/>
              </a:spcBef>
            </a:pPr>
            <a:r>
              <a:rPr lang="en-US" sz="3013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        &lt;link path&gt;</a:t>
            </a:r>
          </a:p>
          <a:p>
            <a:pPr algn="ctr">
              <a:lnSpc>
                <a:spcPts val="4219"/>
              </a:lnSpc>
              <a:spcBef>
                <a:spcPct val="0"/>
              </a:spcBef>
            </a:pPr>
            <a:r>
              <a:rPr lang="en-US" sz="3013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        &lt;script src="path"&gt;&lt;/script&gt;</a:t>
            </a:r>
          </a:p>
          <a:p>
            <a:pPr algn="ctr">
              <a:lnSpc>
                <a:spcPts val="4219"/>
              </a:lnSpc>
              <a:spcBef>
                <a:spcPct val="0"/>
              </a:spcBef>
            </a:pPr>
            <a:r>
              <a:rPr lang="en-US" sz="3013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        &lt;style&gt;</a:t>
            </a:r>
          </a:p>
          <a:p>
            <a:pPr algn="ctr">
              <a:lnSpc>
                <a:spcPts val="4219"/>
              </a:lnSpc>
              <a:spcBef>
                <a:spcPct val="0"/>
              </a:spcBef>
            </a:pPr>
            <a:r>
              <a:rPr lang="en-US" sz="3013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 body{</a:t>
            </a:r>
          </a:p>
          <a:p>
            <a:pPr algn="ctr">
              <a:lnSpc>
                <a:spcPts val="4219"/>
              </a:lnSpc>
              <a:spcBef>
                <a:spcPct val="0"/>
              </a:spcBef>
            </a:pPr>
            <a:r>
              <a:rPr lang="en-US" sz="3013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background-color: aqua;</a:t>
            </a:r>
          </a:p>
          <a:p>
            <a:pPr algn="ctr">
              <a:lnSpc>
                <a:spcPts val="4219"/>
              </a:lnSpc>
              <a:spcBef>
                <a:spcPct val="0"/>
              </a:spcBef>
            </a:pPr>
            <a:r>
              <a:rPr lang="en-US" sz="3013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            }</a:t>
            </a:r>
          </a:p>
          <a:p>
            <a:pPr algn="ctr">
              <a:lnSpc>
                <a:spcPts val="4219"/>
              </a:lnSpc>
              <a:spcBef>
                <a:spcPct val="0"/>
              </a:spcBef>
            </a:pPr>
            <a:r>
              <a:rPr lang="en-US" sz="3013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        &lt;/style&gt;</a:t>
            </a:r>
          </a:p>
          <a:p>
            <a:pPr algn="ctr">
              <a:lnSpc>
                <a:spcPts val="4219"/>
              </a:lnSpc>
              <a:spcBef>
                <a:spcPct val="0"/>
              </a:spcBef>
            </a:pPr>
            <a:r>
              <a:rPr lang="en-US" sz="3013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    &lt;/head&gt;</a:t>
            </a:r>
          </a:p>
          <a:p>
            <a:pPr algn="ctr">
              <a:lnSpc>
                <a:spcPts val="4219"/>
              </a:lnSpc>
              <a:spcBef>
                <a:spcPct val="0"/>
              </a:spcBef>
            </a:pPr>
            <a:r>
              <a:rPr lang="en-US" sz="3013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    &lt;body&gt;</a:t>
            </a:r>
          </a:p>
          <a:p>
            <a:pPr algn="ctr">
              <a:lnSpc>
                <a:spcPts val="4219"/>
              </a:lnSpc>
              <a:spcBef>
                <a:spcPct val="0"/>
              </a:spcBef>
            </a:pPr>
            <a:r>
              <a:rPr lang="en-US" sz="3013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        &lt;p&gt;Top 5 Movies list in every language. By this list.&lt;br&gt;</a:t>
            </a:r>
          </a:p>
          <a:p>
            <a:pPr algn="ctr">
              <a:lnSpc>
                <a:spcPts val="4219"/>
              </a:lnSpc>
              <a:spcBef>
                <a:spcPct val="0"/>
              </a:spcBef>
            </a:pPr>
            <a:r>
              <a:rPr lang="en-US" sz="3013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            We can easily identify the top and best movies which we like it.&lt;br&gt;</a:t>
            </a:r>
          </a:p>
          <a:p>
            <a:pPr algn="ctr">
              <a:lnSpc>
                <a:spcPts val="4219"/>
              </a:lnSpc>
              <a:spcBef>
                <a:spcPct val="0"/>
              </a:spcBef>
            </a:pPr>
            <a:r>
              <a:rPr lang="en-US" sz="3013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            We can know this by rating.&lt;br&gt;</a:t>
            </a:r>
          </a:p>
          <a:p>
            <a:pPr algn="ctr">
              <a:lnSpc>
                <a:spcPts val="4219"/>
              </a:lnSpc>
              <a:spcBef>
                <a:spcPct val="0"/>
              </a:spcBef>
            </a:pPr>
            <a:r>
              <a:rPr lang="en-US" sz="3013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            In this we can see a common movie BAHUBALI both in telugu in hindi movies.so that it's also known as a PAN INDIA MOVIE. </a:t>
            </a:r>
          </a:p>
          <a:p>
            <a:pPr algn="ctr">
              <a:lnSpc>
                <a:spcPts val="4219"/>
              </a:lnSpc>
              <a:spcBef>
                <a:spcPct val="0"/>
              </a:spcBef>
            </a:pPr>
            <a:r>
              <a:rPr lang="en-US" sz="3013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   </a:t>
            </a:r>
          </a:p>
          <a:p>
            <a:pPr algn="ctr">
              <a:lnSpc>
                <a:spcPts val="4219"/>
              </a:lnSpc>
              <a:spcBef>
                <a:spcPct val="0"/>
              </a:spcBef>
            </a:pPr>
          </a:p>
          <a:p>
            <a:pPr algn="ctr">
              <a:lnSpc>
                <a:spcPts val="4219"/>
              </a:lnSpc>
              <a:spcBef>
                <a:spcPct val="0"/>
              </a:spcBef>
            </a:pPr>
            <a:r>
              <a:rPr lang="en-US" sz="3013">
                <a:solidFill>
                  <a:srgbClr val="FF914D"/>
                </a:solidFill>
                <a:latin typeface="Montserrat"/>
                <a:ea typeface="Montserrat"/>
                <a:cs typeface="Montserrat"/>
                <a:sym typeface="Montserrat"/>
              </a:rPr>
              <a:t>        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40903" y="230841"/>
            <a:ext cx="3449771" cy="344977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94CE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914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Code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724066" y="-3249112"/>
            <a:ext cx="11805542" cy="11805542"/>
          </a:xfrm>
          <a:custGeom>
            <a:avLst/>
            <a:gdLst/>
            <a:ahLst/>
            <a:cxnLst/>
            <a:rect r="r" b="b" t="t" l="l"/>
            <a:pathLst>
              <a:path h="11805542" w="11805542">
                <a:moveTo>
                  <a:pt x="0" y="0"/>
                </a:moveTo>
                <a:lnTo>
                  <a:pt x="11805542" y="0"/>
                </a:lnTo>
                <a:lnTo>
                  <a:pt x="11805542" y="11805541"/>
                </a:lnTo>
                <a:lnTo>
                  <a:pt x="0" y="118055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03420" y="1177460"/>
            <a:ext cx="11805542" cy="11805542"/>
          </a:xfrm>
          <a:custGeom>
            <a:avLst/>
            <a:gdLst/>
            <a:ahLst/>
            <a:cxnLst/>
            <a:rect r="r" b="b" t="t" l="l"/>
            <a:pathLst>
              <a:path h="11805542" w="11805542">
                <a:moveTo>
                  <a:pt x="0" y="0"/>
                </a:moveTo>
                <a:lnTo>
                  <a:pt x="11805542" y="0"/>
                </a:lnTo>
                <a:lnTo>
                  <a:pt x="11805542" y="11805542"/>
                </a:lnTo>
                <a:lnTo>
                  <a:pt x="0" y="118055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05205" y="4667812"/>
            <a:ext cx="8893252" cy="8315191"/>
          </a:xfrm>
          <a:custGeom>
            <a:avLst/>
            <a:gdLst/>
            <a:ahLst/>
            <a:cxnLst/>
            <a:rect r="r" b="b" t="t" l="l"/>
            <a:pathLst>
              <a:path h="8315191" w="8893252">
                <a:moveTo>
                  <a:pt x="0" y="0"/>
                </a:moveTo>
                <a:lnTo>
                  <a:pt x="8893252" y="0"/>
                </a:lnTo>
                <a:lnTo>
                  <a:pt x="8893252" y="8315190"/>
                </a:lnTo>
                <a:lnTo>
                  <a:pt x="0" y="83151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365435">
            <a:off x="-3790155" y="-730855"/>
            <a:ext cx="6282382" cy="6378053"/>
          </a:xfrm>
          <a:custGeom>
            <a:avLst/>
            <a:gdLst/>
            <a:ahLst/>
            <a:cxnLst/>
            <a:rect r="r" b="b" t="t" l="l"/>
            <a:pathLst>
              <a:path h="6378053" w="6282382">
                <a:moveTo>
                  <a:pt x="0" y="0"/>
                </a:moveTo>
                <a:lnTo>
                  <a:pt x="6282382" y="0"/>
                </a:lnTo>
                <a:lnTo>
                  <a:pt x="6282382" y="6378053"/>
                </a:lnTo>
                <a:lnTo>
                  <a:pt x="0" y="63780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01901" y="-76200"/>
            <a:ext cx="13725462" cy="10191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914D"/>
                </a:solidFill>
                <a:latin typeface="Neue Machina"/>
                <a:ea typeface="Neue Machina"/>
                <a:cs typeface="Neue Machina"/>
                <a:sym typeface="Neue Machina"/>
              </a:rPr>
              <a:t> &lt;/p&gt;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914D"/>
                </a:solidFill>
                <a:latin typeface="Neue Machina"/>
                <a:ea typeface="Neue Machina"/>
                <a:cs typeface="Neue Machina"/>
                <a:sym typeface="Neue Machina"/>
              </a:rPr>
              <a:t>        &lt;div class ="container"&gt;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914D"/>
                </a:solidFill>
                <a:latin typeface="Neue Machina"/>
                <a:ea typeface="Neue Machina"/>
                <a:cs typeface="Neue Machina"/>
                <a:sym typeface="Neue Machina"/>
              </a:rPr>
              <a:t>            &lt;img src="path" class=" "&gt;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914D"/>
                </a:solidFill>
                <a:latin typeface="Neue Machina"/>
                <a:ea typeface="Neue Machina"/>
                <a:cs typeface="Neue Machina"/>
                <a:sym typeface="Neue Machina"/>
              </a:rPr>
              <a:t>        &lt;/div&gt;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914D"/>
                </a:solidFill>
                <a:latin typeface="Neue Machina"/>
                <a:ea typeface="Neue Machina"/>
                <a:cs typeface="Neue Machina"/>
                <a:sym typeface="Neue Machina"/>
              </a:rPr>
              <a:t>        &lt;div class="container"&gt;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914D"/>
                </a:solidFill>
                <a:latin typeface="Neue Machina"/>
                <a:ea typeface="Neue Machina"/>
                <a:cs typeface="Neue Machina"/>
                <a:sym typeface="Neue Machina"/>
              </a:rPr>
              <a:t>            &lt;ul class="nav"&gt;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914D"/>
                </a:solidFill>
                <a:latin typeface="Neue Machina"/>
                <a:ea typeface="Neue Machina"/>
                <a:cs typeface="Neue Machina"/>
                <a:sym typeface="Neue Machina"/>
              </a:rPr>
              <a:t>                &lt;li class ="nav-item"&gt;&lt;a class ="nav-link" href="bootstrap.html"&gt;MOVIES&lt;/a&gt;&lt;/li&gt;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914D"/>
                </a:solidFill>
                <a:latin typeface="Neue Machina"/>
                <a:ea typeface="Neue Machina"/>
                <a:cs typeface="Neue Machina"/>
                <a:sym typeface="Neue Machina"/>
              </a:rPr>
              <a:t>                &lt;li class ="nav-item"&gt;&lt;a class ="nav-link" href="hindi.html"&gt;HINDI MOVIES&lt;/a&gt;&lt;/li&gt;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914D"/>
                </a:solidFill>
                <a:latin typeface="Neue Machina"/>
                <a:ea typeface="Neue Machina"/>
                <a:cs typeface="Neue Machina"/>
                <a:sym typeface="Neue Machina"/>
              </a:rPr>
              <a:t>                &lt;li class ="nav-item"&gt;&lt;a class ="nav-link" href="telugu.html"&gt;TELUGU MOVIES&lt;/a&gt;&lt;/li&gt;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914D"/>
                </a:solidFill>
                <a:latin typeface="Neue Machina"/>
                <a:ea typeface="Neue Machina"/>
                <a:cs typeface="Neue Machina"/>
                <a:sym typeface="Neue Machina"/>
              </a:rPr>
              <a:t>                &lt;li class ="nav-item"&gt;&lt;a class ="nav-link" href="international.html"&gt;INTERNATIONAL MOVIES&lt;/a&gt;&lt;/li&gt;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914D"/>
                </a:solidFill>
                <a:latin typeface="Neue Machina"/>
                <a:ea typeface="Neue Machina"/>
                <a:cs typeface="Neue Machina"/>
                <a:sym typeface="Neue Machina"/>
              </a:rPr>
              <a:t>                &lt;li class ="nav-item"&gt;&lt;a class ="nav-link" href="anime.html"&gt;ANIME MOVIES&lt;/a&gt;&lt;/li&gt;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492672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71731" y="654409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100000">
            <a:off x="11884038" y="689683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393429">
            <a:off x="15123769" y="8394193"/>
            <a:ext cx="4723918" cy="2308815"/>
          </a:xfrm>
          <a:custGeom>
            <a:avLst/>
            <a:gdLst/>
            <a:ahLst/>
            <a:cxnLst/>
            <a:rect r="r" b="b" t="t" l="l"/>
            <a:pathLst>
              <a:path h="2308815" w="4723918">
                <a:moveTo>
                  <a:pt x="0" y="0"/>
                </a:moveTo>
                <a:lnTo>
                  <a:pt x="4723917" y="0"/>
                </a:lnTo>
                <a:lnTo>
                  <a:pt x="4723917" y="2308814"/>
                </a:lnTo>
                <a:lnTo>
                  <a:pt x="0" y="23088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32774" y="2271889"/>
            <a:ext cx="3597907" cy="3671334"/>
          </a:xfrm>
          <a:custGeom>
            <a:avLst/>
            <a:gdLst/>
            <a:ahLst/>
            <a:cxnLst/>
            <a:rect r="r" b="b" t="t" l="l"/>
            <a:pathLst>
              <a:path h="3671334" w="3597907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042606">
            <a:off x="-947227" y="8169399"/>
            <a:ext cx="4602247" cy="3514966"/>
          </a:xfrm>
          <a:custGeom>
            <a:avLst/>
            <a:gdLst/>
            <a:ahLst/>
            <a:cxnLst/>
            <a:rect r="r" b="b" t="t" l="l"/>
            <a:pathLst>
              <a:path h="3514966" w="4602247">
                <a:moveTo>
                  <a:pt x="0" y="0"/>
                </a:moveTo>
                <a:lnTo>
                  <a:pt x="4602247" y="0"/>
                </a:lnTo>
                <a:lnTo>
                  <a:pt x="4602247" y="3514967"/>
                </a:lnTo>
                <a:lnTo>
                  <a:pt x="0" y="35149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330681" y="367422"/>
            <a:ext cx="11928619" cy="9333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FF914D"/>
                </a:solidFill>
                <a:latin typeface="Neue Machina"/>
                <a:ea typeface="Neue Machina"/>
                <a:cs typeface="Neue Machina"/>
                <a:sym typeface="Neue Machina"/>
              </a:rPr>
              <a:t>The code will be same but the pages were different,style,border,design,images etc are different and remaining code will be same .</a:t>
            </a:r>
          </a:p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FF914D"/>
                </a:solidFill>
                <a:latin typeface="Neue Machina"/>
                <a:ea typeface="Neue Machina"/>
                <a:cs typeface="Neue Machina"/>
                <a:sym typeface="Neue Machina"/>
              </a:rPr>
              <a:t>So same format we’ll use in remaining pages too HERE it displays top 5 movies and  its rating etc , price etc details .</a:t>
            </a:r>
          </a:p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FF914D"/>
                </a:solidFill>
                <a:latin typeface="Neue Machina"/>
                <a:ea typeface="Neue Machina"/>
                <a:cs typeface="Neue Machina"/>
                <a:sym typeface="Neue Machina"/>
              </a:rPr>
              <a:t>AND The 1st page  Movies</a:t>
            </a:r>
          </a:p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FF914D"/>
                </a:solidFill>
                <a:latin typeface="Neue Machina"/>
                <a:ea typeface="Neue Machina"/>
                <a:cs typeface="Neue Machina"/>
                <a:sym typeface="Neue Machina"/>
              </a:rPr>
              <a:t>2nd page telugu movies</a:t>
            </a:r>
          </a:p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FF914D"/>
                </a:solidFill>
                <a:latin typeface="Neue Machina"/>
                <a:ea typeface="Neue Machina"/>
                <a:cs typeface="Neue Machina"/>
                <a:sym typeface="Neue Machina"/>
              </a:rPr>
              <a:t>3rd page hindi movies</a:t>
            </a:r>
          </a:p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FF914D"/>
                </a:solidFill>
                <a:latin typeface="Neue Machina"/>
                <a:ea typeface="Neue Machina"/>
                <a:cs typeface="Neue Machina"/>
                <a:sym typeface="Neue Machina"/>
              </a:rPr>
              <a:t>4th page international movies</a:t>
            </a:r>
          </a:p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FF914D"/>
                </a:solidFill>
                <a:latin typeface="Neue Machina"/>
                <a:ea typeface="Neue Machina"/>
                <a:cs typeface="Neue Machina"/>
                <a:sym typeface="Neue Machina"/>
              </a:rPr>
              <a:t>5th page anime movies</a:t>
            </a:r>
          </a:p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FF914D"/>
                </a:solidFill>
                <a:latin typeface="Neue Machina"/>
                <a:ea typeface="Neue Machina"/>
                <a:cs typeface="Neue Machina"/>
                <a:sym typeface="Neue Machina"/>
              </a:rPr>
              <a:t>6th page taylor movies</a:t>
            </a:r>
          </a:p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FF914D"/>
                </a:solidFill>
                <a:latin typeface="Neue Machina"/>
                <a:ea typeface="Neue Machina"/>
                <a:cs typeface="Neue Machina"/>
                <a:sym typeface="Neue Machina"/>
              </a:rPr>
              <a:t>At last by using all features of bootstrap we creating a website.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68384" y="-2084520"/>
            <a:ext cx="8831880" cy="8831880"/>
          </a:xfrm>
          <a:custGeom>
            <a:avLst/>
            <a:gdLst/>
            <a:ahLst/>
            <a:cxnLst/>
            <a:rect r="r" b="b" t="t" l="l"/>
            <a:pathLst>
              <a:path h="8831880" w="883188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08264" y="99307"/>
            <a:ext cx="6511191" cy="11280306"/>
          </a:xfrm>
          <a:custGeom>
            <a:avLst/>
            <a:gdLst/>
            <a:ahLst/>
            <a:cxnLst/>
            <a:rect r="r" b="b" t="t" l="l"/>
            <a:pathLst>
              <a:path h="11280306" w="6511191">
                <a:moveTo>
                  <a:pt x="0" y="0"/>
                </a:moveTo>
                <a:lnTo>
                  <a:pt x="6511190" y="0"/>
                </a:lnTo>
                <a:lnTo>
                  <a:pt x="6511190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862" t="0" r="-6638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238979">
            <a:off x="-345749" y="-2366999"/>
            <a:ext cx="3493701" cy="5774713"/>
          </a:xfrm>
          <a:custGeom>
            <a:avLst/>
            <a:gdLst/>
            <a:ahLst/>
            <a:cxnLst/>
            <a:rect r="r" b="b" t="t" l="l"/>
            <a:pathLst>
              <a:path h="5774713" w="3493701">
                <a:moveTo>
                  <a:pt x="0" y="0"/>
                </a:moveTo>
                <a:lnTo>
                  <a:pt x="3493702" y="0"/>
                </a:lnTo>
                <a:lnTo>
                  <a:pt x="3493702" y="5774713"/>
                </a:lnTo>
                <a:lnTo>
                  <a:pt x="0" y="57747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223036">
            <a:off x="15631061" y="3684321"/>
            <a:ext cx="6022673" cy="3553377"/>
          </a:xfrm>
          <a:custGeom>
            <a:avLst/>
            <a:gdLst/>
            <a:ahLst/>
            <a:cxnLst/>
            <a:rect r="r" b="b" t="t" l="l"/>
            <a:pathLst>
              <a:path h="3553377" w="6022673">
                <a:moveTo>
                  <a:pt x="0" y="0"/>
                </a:moveTo>
                <a:lnTo>
                  <a:pt x="6022673" y="0"/>
                </a:lnTo>
                <a:lnTo>
                  <a:pt x="6022673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02904" y="2716655"/>
            <a:ext cx="7218675" cy="3598005"/>
          </a:xfrm>
          <a:custGeom>
            <a:avLst/>
            <a:gdLst/>
            <a:ahLst/>
            <a:cxnLst/>
            <a:rect r="r" b="b" t="t" l="l"/>
            <a:pathLst>
              <a:path h="3598005" w="7218675">
                <a:moveTo>
                  <a:pt x="0" y="0"/>
                </a:moveTo>
                <a:lnTo>
                  <a:pt x="7218675" y="0"/>
                </a:lnTo>
                <a:lnTo>
                  <a:pt x="7218675" y="3598005"/>
                </a:lnTo>
                <a:lnTo>
                  <a:pt x="0" y="35980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381707" y="2716655"/>
            <a:ext cx="7882152" cy="3589091"/>
          </a:xfrm>
          <a:custGeom>
            <a:avLst/>
            <a:gdLst/>
            <a:ahLst/>
            <a:cxnLst/>
            <a:rect r="r" b="b" t="t" l="l"/>
            <a:pathLst>
              <a:path h="3589091" w="7882152">
                <a:moveTo>
                  <a:pt x="0" y="0"/>
                </a:moveTo>
                <a:lnTo>
                  <a:pt x="7882152" y="0"/>
                </a:lnTo>
                <a:lnTo>
                  <a:pt x="7882152" y="3589091"/>
                </a:lnTo>
                <a:lnTo>
                  <a:pt x="0" y="35890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783658" y="6314660"/>
            <a:ext cx="7919893" cy="3916017"/>
          </a:xfrm>
          <a:custGeom>
            <a:avLst/>
            <a:gdLst/>
            <a:ahLst/>
            <a:cxnLst/>
            <a:rect r="r" b="b" t="t" l="l"/>
            <a:pathLst>
              <a:path h="3916017" w="7919893">
                <a:moveTo>
                  <a:pt x="0" y="0"/>
                </a:moveTo>
                <a:lnTo>
                  <a:pt x="7919893" y="0"/>
                </a:lnTo>
                <a:lnTo>
                  <a:pt x="7919893" y="3916017"/>
                </a:lnTo>
                <a:lnTo>
                  <a:pt x="0" y="39160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584449" y="591298"/>
            <a:ext cx="7119102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OUTPUT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71137" y="594816"/>
            <a:ext cx="7465233" cy="7465233"/>
          </a:xfrm>
          <a:custGeom>
            <a:avLst/>
            <a:gdLst/>
            <a:ahLst/>
            <a:cxnLst/>
            <a:rect r="r" b="b" t="t" l="l"/>
            <a:pathLst>
              <a:path h="7465233" w="7465233">
                <a:moveTo>
                  <a:pt x="0" y="0"/>
                </a:moveTo>
                <a:lnTo>
                  <a:pt x="7465233" y="0"/>
                </a:lnTo>
                <a:lnTo>
                  <a:pt x="7465233" y="7465233"/>
                </a:lnTo>
                <a:lnTo>
                  <a:pt x="0" y="7465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71164" y="3973154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344677">
            <a:off x="-877637" y="-716602"/>
            <a:ext cx="4140717" cy="2443023"/>
          </a:xfrm>
          <a:custGeom>
            <a:avLst/>
            <a:gdLst/>
            <a:ahLst/>
            <a:cxnLst/>
            <a:rect r="r" b="b" t="t" l="l"/>
            <a:pathLst>
              <a:path h="2443023" w="4140717">
                <a:moveTo>
                  <a:pt x="0" y="0"/>
                </a:moveTo>
                <a:lnTo>
                  <a:pt x="4140716" y="0"/>
                </a:lnTo>
                <a:lnTo>
                  <a:pt x="4140716" y="2443023"/>
                </a:lnTo>
                <a:lnTo>
                  <a:pt x="0" y="24430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88974" y="1621283"/>
            <a:ext cx="5382042" cy="5628279"/>
          </a:xfrm>
          <a:custGeom>
            <a:avLst/>
            <a:gdLst/>
            <a:ahLst/>
            <a:cxnLst/>
            <a:rect r="r" b="b" t="t" l="l"/>
            <a:pathLst>
              <a:path h="5628279" w="5382042">
                <a:moveTo>
                  <a:pt x="0" y="0"/>
                </a:moveTo>
                <a:lnTo>
                  <a:pt x="5382042" y="0"/>
                </a:lnTo>
                <a:lnTo>
                  <a:pt x="5382042" y="5628279"/>
                </a:lnTo>
                <a:lnTo>
                  <a:pt x="0" y="56282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785757" y="5808113"/>
            <a:ext cx="6968207" cy="6804233"/>
          </a:xfrm>
          <a:custGeom>
            <a:avLst/>
            <a:gdLst/>
            <a:ahLst/>
            <a:cxnLst/>
            <a:rect r="r" b="b" t="t" l="l"/>
            <a:pathLst>
              <a:path h="6804233" w="6968207">
                <a:moveTo>
                  <a:pt x="0" y="0"/>
                </a:moveTo>
                <a:lnTo>
                  <a:pt x="6968207" y="0"/>
                </a:lnTo>
                <a:lnTo>
                  <a:pt x="6968207" y="6804233"/>
                </a:lnTo>
                <a:lnTo>
                  <a:pt x="0" y="68042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11" t="-1504" r="0" b="-150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33117" y="658720"/>
            <a:ext cx="8406418" cy="3776702"/>
          </a:xfrm>
          <a:custGeom>
            <a:avLst/>
            <a:gdLst/>
            <a:ahLst/>
            <a:cxnLst/>
            <a:rect r="r" b="b" t="t" l="l"/>
            <a:pathLst>
              <a:path h="3776702" w="8406418">
                <a:moveTo>
                  <a:pt x="0" y="0"/>
                </a:moveTo>
                <a:lnTo>
                  <a:pt x="8406418" y="0"/>
                </a:lnTo>
                <a:lnTo>
                  <a:pt x="8406418" y="3776702"/>
                </a:lnTo>
                <a:lnTo>
                  <a:pt x="0" y="37767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5758236"/>
            <a:ext cx="7668688" cy="3762216"/>
          </a:xfrm>
          <a:custGeom>
            <a:avLst/>
            <a:gdLst/>
            <a:ahLst/>
            <a:cxnLst/>
            <a:rect r="r" b="b" t="t" l="l"/>
            <a:pathLst>
              <a:path h="3762216" w="7668688">
                <a:moveTo>
                  <a:pt x="0" y="0"/>
                </a:moveTo>
                <a:lnTo>
                  <a:pt x="7668688" y="0"/>
                </a:lnTo>
                <a:lnTo>
                  <a:pt x="7668688" y="3762216"/>
                </a:lnTo>
                <a:lnTo>
                  <a:pt x="0" y="37622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833696" y="6130717"/>
            <a:ext cx="8274881" cy="3749745"/>
          </a:xfrm>
          <a:custGeom>
            <a:avLst/>
            <a:gdLst/>
            <a:ahLst/>
            <a:cxnLst/>
            <a:rect r="r" b="b" t="t" l="l"/>
            <a:pathLst>
              <a:path h="3749745" w="8274881">
                <a:moveTo>
                  <a:pt x="0" y="0"/>
                </a:moveTo>
                <a:lnTo>
                  <a:pt x="8274881" y="0"/>
                </a:lnTo>
                <a:lnTo>
                  <a:pt x="8274881" y="3749744"/>
                </a:lnTo>
                <a:lnTo>
                  <a:pt x="0" y="374974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979403" y="7591719"/>
            <a:ext cx="2853714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Product 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753964" y="7591719"/>
            <a:ext cx="2853714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Product 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DAF4XXrbHBA</dc:identifier>
  <dcterms:modified xsi:type="dcterms:W3CDTF">2011-08-01T06:04:30Z</dcterms:modified>
  <cp:revision>1</cp:revision>
  <dc:title>SKILL DEVELOPMENT LAB PROJECT</dc:title>
</cp:coreProperties>
</file>